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2" r:id="rId2"/>
  </p:sldMasterIdLst>
  <p:notesMasterIdLst>
    <p:notesMasterId r:id="rId9"/>
  </p:notesMasterIdLst>
  <p:sldIdLst>
    <p:sldId id="288" r:id="rId3"/>
    <p:sldId id="273" r:id="rId4"/>
    <p:sldId id="277" r:id="rId5"/>
    <p:sldId id="290" r:id="rId6"/>
    <p:sldId id="298" r:id="rId7"/>
    <p:sldId id="305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327"/>
  </p:normalViewPr>
  <p:slideViewPr>
    <p:cSldViewPr snapToGrid="0" snapToObjects="1">
      <p:cViewPr varScale="1">
        <p:scale>
          <a:sx n="60" d="100"/>
          <a:sy n="60" d="100"/>
        </p:scale>
        <p:origin x="62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70A1D9-16FF-3A4C-9B83-0FC38B929C9D}" type="datetimeFigureOut">
              <a:rPr lang="en-US" smtClean="0"/>
              <a:t>6/29/2023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72C43B-B987-5745-BCF3-8C4B2436FB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2746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Help Me Grow Alaska helps to coordinate the Partnership Access Line - Pediatric Alaska (PAL-PAK) Program. PAL-PAK is a partnering program with the Division of Behavioral Health and Seattle Children’s Hospital, and offers free access to a child psychiatry consult line through the Partnership Access Line at Seattle Children’s Hospital. This is a program for any medication-prescribing providers who work with children.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16FC23-D8A0-E640-AE9D-165BF180743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189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emf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6A9AC0-D4BB-6AE7-A53C-E12C8C0680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3BA852-6214-8C54-2D44-C22CA886DA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7A4AE0-2853-B468-E5C8-A9AC5770C3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64B8E-643E-9349-82C3-AC5CE695AB7D}" type="datetimeFigureOut">
              <a:rPr lang="en-US" smtClean="0"/>
              <a:t>6/29/2023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DF2286-080D-6366-9AB2-29A5D92D52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995EF1-918A-F075-B796-9330C377D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5281D-B9FA-004B-ADF1-5C948D6EE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082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0C19E-D9B1-3D02-0775-25B169751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77BDF4-B2B3-A811-84D4-0FA087F167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1539B4-DB9C-2AC0-6F53-7F46CA898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64B8E-643E-9349-82C3-AC5CE695AB7D}" type="datetimeFigureOut">
              <a:rPr lang="en-US" smtClean="0"/>
              <a:t>6/29/2023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3C4860-0028-49FF-5C26-EC11EC19F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9EB96B-D5E3-C8A5-6974-18DB7D7AE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5281D-B9FA-004B-ADF1-5C948D6EE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955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3D6AE7-00E1-1A2F-362C-2FC49B53AE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883991-11D8-0394-E39D-C9336FCD89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7E48BA-6823-B9D2-4BEA-AB5A68B39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64B8E-643E-9349-82C3-AC5CE695AB7D}" type="datetimeFigureOut">
              <a:rPr lang="en-US" smtClean="0"/>
              <a:t>6/29/2023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ED9425-4155-DF69-C48E-D456AE8E8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2A94AD-8459-1C73-EBE2-B524A9CB4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5281D-B9FA-004B-ADF1-5C948D6EE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335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93DDA-A0EC-C124-1127-EC4CEE82A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D1C6DE-43A8-ED97-B2F3-1C556BB198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F13284-48FE-0A6E-3BA4-08E2F260D8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2553D0-03EE-8D02-6E48-FBBC44A645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64B8E-643E-9349-82C3-AC5CE695AB7D}" type="datetimeFigureOut">
              <a:rPr lang="en-US" smtClean="0"/>
              <a:t>6/29/2023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9BAA2C-3F73-3B97-949A-11004A9D5A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3C3410-26D9-6E2D-0942-E9631CFE3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5281D-B9FA-004B-ADF1-5C948D6EE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98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D388B-1325-F10B-2403-904D75AB4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E4CEB8-0840-CEC8-ACC0-DA1CF5F277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0C9C9D-2F36-1775-7ADE-283F29BF13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140BC27-3550-D2F2-7968-44B1AA4654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571B15-DC9E-AB47-871C-A8575827A3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2316120-1E85-52A5-E8FD-B0D2701DD7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64B8E-643E-9349-82C3-AC5CE695AB7D}" type="datetimeFigureOut">
              <a:rPr lang="en-US" smtClean="0"/>
              <a:t>6/29/2023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C51646-B4BC-1748-F9B9-9ACB498AF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764518-26AC-6E83-FB57-711F65F22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5281D-B9FA-004B-ADF1-5C948D6EE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688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56691-0A14-E3C0-B37E-8DB382CA7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7A0869-2212-736E-3566-BE695D6D6C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64B8E-643E-9349-82C3-AC5CE695AB7D}" type="datetimeFigureOut">
              <a:rPr lang="en-US" smtClean="0"/>
              <a:t>6/29/2023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7FCA19-C9DA-DA07-9C40-825FEDF75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996B17-46FC-774B-572D-EE8DA2FD0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5281D-B9FA-004B-ADF1-5C948D6EE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0171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214FDA-A244-7B66-2578-E6A2E951A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64B8E-643E-9349-82C3-AC5CE695AB7D}" type="datetimeFigureOut">
              <a:rPr lang="en-US" smtClean="0"/>
              <a:t>6/29/2023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51EC179-35CC-FB76-6A7C-D6B9D110B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E2C676-1A19-3297-AE4E-143DE9B72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5281D-B9FA-004B-ADF1-5C948D6EE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343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E9EE3-54C3-194B-1FA2-10E1FA45D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5AF68A-DC48-EEE0-98E8-A2FBFC2896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14BE49-0485-B6BA-ACB4-20201C5F34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131F4F-9992-1D09-9C33-094380EE5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64B8E-643E-9349-82C3-AC5CE695AB7D}" type="datetimeFigureOut">
              <a:rPr lang="en-US" smtClean="0"/>
              <a:t>6/29/2023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BE5DC4-0B75-D7BD-AAD4-4887DB793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838086-F291-1787-C388-90748B504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5281D-B9FA-004B-ADF1-5C948D6EE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690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F4E2A-00BA-07F1-7053-4A111B0956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0707BD7-8C55-D8E3-6454-E64C44BC27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45792E-C260-B473-A4A0-0F0629325A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E1DE1E-8B06-73E8-D4E0-71FA0CBB8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64B8E-643E-9349-82C3-AC5CE695AB7D}" type="datetimeFigureOut">
              <a:rPr lang="en-US" smtClean="0"/>
              <a:t>6/29/2023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C13F40-7574-7A20-62E9-439025D4D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5299A3-F314-6745-DB60-03B18F170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5281D-B9FA-004B-ADF1-5C948D6EE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8666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0D041-BE27-3BFB-4DF2-4D41A899D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AA857A-0333-E9CB-1ECE-73C44BD4B7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43B945-48D5-20B0-08ED-9FF44EE1D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64B8E-643E-9349-82C3-AC5CE695AB7D}" type="datetimeFigureOut">
              <a:rPr lang="en-US" smtClean="0"/>
              <a:t>6/29/2023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AFF312-0205-8286-94BA-B2C02CE38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2D9B15-B7AD-59A2-73D5-E4B51DD55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5281D-B9FA-004B-ADF1-5C948D6EE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169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5CABE91-F9C7-3A7C-7128-7D73D80AFF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FD497EC-34BB-E1C1-AF12-ADB2F88F30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2C1958-1226-08A2-14B6-B8D356948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64B8E-643E-9349-82C3-AC5CE695AB7D}" type="datetimeFigureOut">
              <a:rPr lang="en-US" smtClean="0"/>
              <a:t>6/29/2023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EFC03B-6474-3E23-BA5B-B45E50013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30FD75-8F68-5628-552A-7C18293A5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5281D-B9FA-004B-ADF1-5C948D6EE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1162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41DE0D6-EF1D-264D-B439-53EAF617B91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477000" y="1093788"/>
            <a:ext cx="5715000" cy="5462587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66784" y="1093787"/>
            <a:ext cx="5510216" cy="1749426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defRPr sz="48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PowerPoint</a:t>
            </a:r>
            <a:br>
              <a:rPr lang="en-US" dirty="0"/>
            </a:br>
            <a:r>
              <a:rPr lang="en-US" dirty="0"/>
              <a:t>Title Example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66784" y="2873371"/>
            <a:ext cx="5510216" cy="47569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Secondary sub title example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8971EAA-FECD-4C43-AF08-90B7C92D0CFC}"/>
              </a:ext>
            </a:extLst>
          </p:cNvPr>
          <p:cNvSpPr/>
          <p:nvPr userDrawn="1"/>
        </p:nvSpPr>
        <p:spPr>
          <a:xfrm>
            <a:off x="0" y="6556248"/>
            <a:ext cx="12192000" cy="30175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E6C03C7-5453-F64B-9086-170789647E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6783" y="3469714"/>
            <a:ext cx="5510215" cy="4625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Presented by Lorem Ipsum</a:t>
            </a:r>
          </a:p>
        </p:txBody>
      </p:sp>
    </p:spTree>
    <p:extLst>
      <p:ext uri="{BB962C8B-B14F-4D97-AF65-F5344CB8AC3E}">
        <p14:creationId xmlns:p14="http://schemas.microsoft.com/office/powerpoint/2010/main" val="38837036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4D233A1-9747-4944-8286-A669B03ACDF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947455" y="2309856"/>
            <a:ext cx="8297091" cy="1811572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ctr">
              <a:lnSpc>
                <a:spcPct val="112000"/>
              </a:lnSpc>
              <a:defRPr sz="3400" b="1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Block quote example for quotes or a single statement/sentence of greater importance.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8971EAA-FECD-4C43-AF08-90B7C92D0CFC}"/>
              </a:ext>
            </a:extLst>
          </p:cNvPr>
          <p:cNvSpPr/>
          <p:nvPr userDrawn="1"/>
        </p:nvSpPr>
        <p:spPr>
          <a:xfrm>
            <a:off x="0" y="6556248"/>
            <a:ext cx="12192000" cy="30175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D7D80DB-0281-724A-8B83-D1D8023E081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01131" y="5493941"/>
            <a:ext cx="2589738" cy="560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1506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97372DCE-AF6E-5246-99B9-CE72D5170C6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281530" y="1628053"/>
            <a:ext cx="5910470" cy="522994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66784" y="1093787"/>
            <a:ext cx="5775960" cy="1749426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defRPr sz="48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PowerPoint</a:t>
            </a:r>
            <a:br>
              <a:rPr lang="en-US" dirty="0"/>
            </a:br>
            <a:r>
              <a:rPr lang="en-US" dirty="0"/>
              <a:t>Title Example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66784" y="2873371"/>
            <a:ext cx="5775960" cy="47569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Secondary sub title example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8971EAA-FECD-4C43-AF08-90B7C92D0CFC}"/>
              </a:ext>
            </a:extLst>
          </p:cNvPr>
          <p:cNvSpPr/>
          <p:nvPr userDrawn="1"/>
        </p:nvSpPr>
        <p:spPr>
          <a:xfrm>
            <a:off x="0" y="6556248"/>
            <a:ext cx="12192000" cy="30175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E6C03C7-5453-F64B-9086-170789647E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6783" y="3469714"/>
            <a:ext cx="5775959" cy="4625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Presented by Lorem Ipsum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E10133AD-AC0A-AD49-AC5B-BB9BA60F581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8226" y="4611691"/>
            <a:ext cx="3592110" cy="77724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BCC6CE8-8B10-6D45-933B-D530B065AF20}"/>
              </a:ext>
            </a:extLst>
          </p:cNvPr>
          <p:cNvSpPr/>
          <p:nvPr userDrawn="1"/>
        </p:nvSpPr>
        <p:spPr>
          <a:xfrm>
            <a:off x="975436" y="5655795"/>
            <a:ext cx="218040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6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HelpMeGrowAK.org</a:t>
            </a:r>
            <a:endParaRPr lang="en-US" sz="1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89972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41DE0D6-EF1D-264D-B439-53EAF617B91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477000" y="1093788"/>
            <a:ext cx="5715000" cy="5462587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66784" y="1093787"/>
            <a:ext cx="5510216" cy="1749426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defRPr sz="48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PowerPoint</a:t>
            </a:r>
            <a:br>
              <a:rPr lang="en-US" dirty="0"/>
            </a:br>
            <a:r>
              <a:rPr lang="en-US" dirty="0"/>
              <a:t>Title Example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66784" y="2873371"/>
            <a:ext cx="5510216" cy="47569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Secondary sub title example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8971EAA-FECD-4C43-AF08-90B7C92D0CFC}"/>
              </a:ext>
            </a:extLst>
          </p:cNvPr>
          <p:cNvSpPr/>
          <p:nvPr userDrawn="1"/>
        </p:nvSpPr>
        <p:spPr>
          <a:xfrm>
            <a:off x="0" y="6556248"/>
            <a:ext cx="12192000" cy="30175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E6C03C7-5453-F64B-9086-170789647E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6783" y="3469714"/>
            <a:ext cx="5510215" cy="4625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Presented by Lorem Ipsum</a:t>
            </a:r>
          </a:p>
        </p:txBody>
      </p:sp>
    </p:spTree>
    <p:extLst>
      <p:ext uri="{BB962C8B-B14F-4D97-AF65-F5344CB8AC3E}">
        <p14:creationId xmlns:p14="http://schemas.microsoft.com/office/powerpoint/2010/main" val="22559474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E97C83C-B1FD-C744-8363-E85B43C35DD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alpha val="20000"/>
            </a:schemeClr>
          </a:solidFill>
          <a:ln>
            <a:solidFill>
              <a:schemeClr val="accent4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97372DCE-AF6E-5246-99B9-CE72D5170C6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169427" y="563725"/>
            <a:ext cx="5022574" cy="62942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66784" y="1093787"/>
            <a:ext cx="5775960" cy="1749426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defRPr sz="48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PowerPoint</a:t>
            </a:r>
            <a:br>
              <a:rPr lang="en-US" dirty="0"/>
            </a:br>
            <a:r>
              <a:rPr lang="en-US" dirty="0"/>
              <a:t>Title Example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66784" y="2873371"/>
            <a:ext cx="5775960" cy="47569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Secondary sub title example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8971EAA-FECD-4C43-AF08-90B7C92D0CFC}"/>
              </a:ext>
            </a:extLst>
          </p:cNvPr>
          <p:cNvSpPr/>
          <p:nvPr userDrawn="1"/>
        </p:nvSpPr>
        <p:spPr>
          <a:xfrm>
            <a:off x="0" y="6556248"/>
            <a:ext cx="12192000" cy="30175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E6C03C7-5453-F64B-9086-170789647E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6783" y="3469714"/>
            <a:ext cx="5775959" cy="4625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Presented by Lorem Ipsum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A500CCB3-17BF-D347-A076-2E5779D2231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788" y="5700713"/>
            <a:ext cx="3619500" cy="4143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err="1"/>
              <a:t>HelpMeGrowAK.org</a:t>
            </a:r>
            <a:endParaRPr lang="en-US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E10133AD-AC0A-AD49-AC5B-BB9BA60F581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8226" y="4611691"/>
            <a:ext cx="3592110" cy="77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7175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17BBE12-4124-0847-B582-AB0DC0A608E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 descr="A picture containing shape&#10;&#10;Description automatically generated">
            <a:extLst>
              <a:ext uri="{FF2B5EF4-FFF2-40B4-BE49-F238E27FC236}">
                <a16:creationId xmlns:a16="http://schemas.microsoft.com/office/drawing/2014/main" id="{97372DCE-AF6E-5246-99B9-CE72D5170C6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44552" y="0"/>
            <a:ext cx="7047448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66784" y="1093787"/>
            <a:ext cx="5775960" cy="1749426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PowerPoint</a:t>
            </a:r>
            <a:br>
              <a:rPr lang="en-US" dirty="0"/>
            </a:br>
            <a:r>
              <a:rPr lang="en-US" dirty="0"/>
              <a:t>Title Example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66784" y="2873371"/>
            <a:ext cx="5775960" cy="47569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Secondary sub title example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8971EAA-FECD-4C43-AF08-90B7C92D0CFC}"/>
              </a:ext>
            </a:extLst>
          </p:cNvPr>
          <p:cNvSpPr/>
          <p:nvPr userDrawn="1"/>
        </p:nvSpPr>
        <p:spPr>
          <a:xfrm>
            <a:off x="0" y="6556248"/>
            <a:ext cx="12192000" cy="30175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E6C03C7-5453-F64B-9086-170789647E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6783" y="3469714"/>
            <a:ext cx="5775959" cy="4625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Presented by Lorem Ipsum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EE00D88-7CE9-2B4C-8F41-A47175ABF18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8225" y="4611691"/>
            <a:ext cx="3604592" cy="77994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FA352EF-2923-4F46-9ACE-EE326BBA887A}"/>
              </a:ext>
            </a:extLst>
          </p:cNvPr>
          <p:cNvSpPr/>
          <p:nvPr userDrawn="1"/>
        </p:nvSpPr>
        <p:spPr>
          <a:xfrm>
            <a:off x="975436" y="5655795"/>
            <a:ext cx="218040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6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HelpMeGrowAK.org</a:t>
            </a:r>
            <a:endParaRPr lang="en-US" sz="16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7032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66784" y="1093787"/>
            <a:ext cx="5775960" cy="1749426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PowerPoint</a:t>
            </a:r>
            <a:br>
              <a:rPr lang="en-US" dirty="0"/>
            </a:br>
            <a:r>
              <a:rPr lang="en-US" dirty="0"/>
              <a:t>Title Example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66784" y="2873371"/>
            <a:ext cx="5775960" cy="47569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Secondary sub title example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8971EAA-FECD-4C43-AF08-90B7C92D0CFC}"/>
              </a:ext>
            </a:extLst>
          </p:cNvPr>
          <p:cNvSpPr/>
          <p:nvPr userDrawn="1"/>
        </p:nvSpPr>
        <p:spPr>
          <a:xfrm>
            <a:off x="0" y="6556248"/>
            <a:ext cx="12192000" cy="30175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E6C03C7-5453-F64B-9086-170789647E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6783" y="3469714"/>
            <a:ext cx="5775959" cy="4625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Presented by Lorem Ipsum</a:t>
            </a:r>
          </a:p>
        </p:txBody>
      </p:sp>
    </p:spTree>
    <p:extLst>
      <p:ext uri="{BB962C8B-B14F-4D97-AF65-F5344CB8AC3E}">
        <p14:creationId xmlns:p14="http://schemas.microsoft.com/office/powerpoint/2010/main" val="10463472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E97C83C-B1FD-C744-8363-E85B43C35DD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946AA5B7-8EC6-D640-B6F9-23C31F62B6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85535" y="3776764"/>
            <a:ext cx="3263900" cy="2844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172789" y="2169658"/>
            <a:ext cx="7846423" cy="125934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ctr">
              <a:defRPr sz="8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Keyword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8971EAA-FECD-4C43-AF08-90B7C92D0CFC}"/>
              </a:ext>
            </a:extLst>
          </p:cNvPr>
          <p:cNvSpPr/>
          <p:nvPr userDrawn="1"/>
        </p:nvSpPr>
        <p:spPr>
          <a:xfrm>
            <a:off x="0" y="6556248"/>
            <a:ext cx="12192000" cy="30175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D7D80DB-0281-724A-8B83-D1D8023E081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01131" y="5493941"/>
            <a:ext cx="2589738" cy="560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8109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E97C83C-B1FD-C744-8363-E85B43C35DD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14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5345B20-0BAF-CF42-AA12-21909226200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556248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172789" y="2169658"/>
            <a:ext cx="7846423" cy="125934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ctr">
              <a:defRPr sz="8800">
                <a:solidFill>
                  <a:schemeClr val="bg1"/>
                </a:solidFill>
                <a:effectLst>
                  <a:outerShdw blurRad="310169" dir="5400000" sx="100110" sy="100110" algn="ctr" rotWithShape="0">
                    <a:schemeClr val="tx1">
                      <a:lumMod val="85000"/>
                      <a:lumOff val="15000"/>
                      <a:alpha val="13000"/>
                    </a:schemeClr>
                  </a:outerShdw>
                </a:effectLst>
              </a:defRPr>
            </a:lvl1pPr>
          </a:lstStyle>
          <a:p>
            <a:r>
              <a:rPr lang="en-US" dirty="0"/>
              <a:t>Keyword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8971EAA-FECD-4C43-AF08-90B7C92D0CFC}"/>
              </a:ext>
            </a:extLst>
          </p:cNvPr>
          <p:cNvSpPr/>
          <p:nvPr userDrawn="1"/>
        </p:nvSpPr>
        <p:spPr>
          <a:xfrm>
            <a:off x="0" y="6556248"/>
            <a:ext cx="12192000" cy="30175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391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0838D64D-52DF-F04F-9C1D-80EAD826725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7620" y="-8573"/>
            <a:ext cx="12207240" cy="686657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947455" y="2309856"/>
            <a:ext cx="8297091" cy="1785068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ctr">
              <a:lnSpc>
                <a:spcPct val="112000"/>
              </a:lnSpc>
              <a:defRPr sz="3400" b="1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Block quote example for quotes or a single statement/sentence of greater importance.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8971EAA-FECD-4C43-AF08-90B7C92D0CFC}"/>
              </a:ext>
            </a:extLst>
          </p:cNvPr>
          <p:cNvSpPr/>
          <p:nvPr userDrawn="1"/>
        </p:nvSpPr>
        <p:spPr>
          <a:xfrm>
            <a:off x="0" y="6556248"/>
            <a:ext cx="12192000" cy="30175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D7D80DB-0281-724A-8B83-D1D8023E081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01131" y="5493941"/>
            <a:ext cx="2589738" cy="560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2318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4D233A1-9747-4944-8286-A669B03ACDF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947455" y="2309856"/>
            <a:ext cx="8297091" cy="1811572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ctr">
              <a:lnSpc>
                <a:spcPct val="112000"/>
              </a:lnSpc>
              <a:defRPr sz="3400" b="1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Block quote example for quotes or a single statement/sentence of greater importance.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8971EAA-FECD-4C43-AF08-90B7C92D0CFC}"/>
              </a:ext>
            </a:extLst>
          </p:cNvPr>
          <p:cNvSpPr/>
          <p:nvPr userDrawn="1"/>
        </p:nvSpPr>
        <p:spPr>
          <a:xfrm>
            <a:off x="0" y="6556248"/>
            <a:ext cx="12192000" cy="30175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D7D80DB-0281-724A-8B83-D1D8023E081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01131" y="5493941"/>
            <a:ext cx="2589738" cy="560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0606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17BBE12-4124-0847-B582-AB0DC0A608E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solidFill>
              <a:schemeClr val="accent1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97372DCE-AF6E-5246-99B9-CE72D5170C6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435601" y="0"/>
            <a:ext cx="6756399" cy="6858000"/>
          </a:xfrm>
          <a:prstGeom prst="rect">
            <a:avLst/>
          </a:prstGeom>
        </p:spPr>
      </p:pic>
      <p:pic>
        <p:nvPicPr>
          <p:cNvPr id="6" name="Picture 5" descr="Shape&#10;&#10;Description automatically generated">
            <a:extLst>
              <a:ext uri="{FF2B5EF4-FFF2-40B4-BE49-F238E27FC236}">
                <a16:creationId xmlns:a16="http://schemas.microsoft.com/office/drawing/2014/main" id="{52642193-A3E4-DC42-A2EF-7A85F1E9A1D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29345" y="-10661"/>
            <a:ext cx="5549709" cy="688011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3226" y="967179"/>
            <a:ext cx="4292727" cy="1635344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Divider Slide Headline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43226" y="3112521"/>
            <a:ext cx="4292727" cy="82643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 b="0" i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Secondary sub title example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EE00D88-7CE9-2B4C-8F41-A47175ABF18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514" y="5770301"/>
            <a:ext cx="2286000" cy="494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79618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3226" y="967179"/>
            <a:ext cx="4292727" cy="1635344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Divider Slide Headline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43226" y="3112521"/>
            <a:ext cx="4292727" cy="82643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 b="0" i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Secondary sub title example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629098B-66BA-AD4B-9C2B-9732E487BE1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966788"/>
            <a:ext cx="5452774" cy="5129212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5422704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17BBE12-4124-0847-B582-AB0DC0A608E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F1F8CAFE-8C2C-CA46-B1F3-00E0C12ABC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-11113"/>
            <a:ext cx="12192000" cy="6880226"/>
          </a:xfrm>
        </p:spPr>
        <p:txBody>
          <a:bodyPr>
            <a:normAutofit/>
          </a:bodyPr>
          <a:lstStyle>
            <a:lvl1pPr marL="0" indent="0" algn="r">
              <a:buNone/>
              <a:defRPr sz="2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3226" y="967179"/>
            <a:ext cx="4292727" cy="1635344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Divider Slide Headline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43226" y="3112521"/>
            <a:ext cx="4292727" cy="82643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 b="0" i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Secondary sub title example</a:t>
            </a:r>
          </a:p>
        </p:txBody>
      </p:sp>
    </p:spTree>
    <p:extLst>
      <p:ext uri="{BB962C8B-B14F-4D97-AF65-F5344CB8AC3E}">
        <p14:creationId xmlns:p14="http://schemas.microsoft.com/office/powerpoint/2010/main" val="253078545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76691" y="830993"/>
            <a:ext cx="5219309" cy="1635344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Headline Placement Example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76691" y="2462600"/>
            <a:ext cx="5219309" cy="315632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12000"/>
              </a:lnSpc>
              <a:buNone/>
              <a:defRPr sz="18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Placement for body copy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diam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</a:t>
            </a:r>
            <a:r>
              <a:rPr lang="en-US" dirty="0"/>
              <a:t> </a:t>
            </a:r>
            <a:r>
              <a:rPr lang="en-US" dirty="0" err="1"/>
              <a:t>corper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</a:t>
            </a:r>
            <a:r>
              <a:rPr lang="en-US" dirty="0" err="1"/>
              <a:t>exea</a:t>
            </a:r>
            <a:r>
              <a:rPr lang="en-US" dirty="0"/>
              <a:t> com modo </a:t>
            </a:r>
            <a:r>
              <a:rPr lang="en-US" dirty="0" err="1"/>
              <a:t>consequat</a:t>
            </a:r>
            <a:r>
              <a:rPr lang="en-US" dirty="0"/>
              <a:t>. Duis </a:t>
            </a:r>
            <a:r>
              <a:rPr lang="en-US" dirty="0" err="1"/>
              <a:t>autem</a:t>
            </a:r>
            <a:r>
              <a:rPr lang="en-US" dirty="0"/>
              <a:t> vel </a:t>
            </a:r>
            <a:r>
              <a:rPr lang="en-US" dirty="0" err="1"/>
              <a:t>eum</a:t>
            </a:r>
            <a:r>
              <a:rPr lang="en-US" dirty="0"/>
              <a:t> </a:t>
            </a:r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molestie</a:t>
            </a:r>
            <a:r>
              <a:rPr lang="en-US" dirty="0"/>
              <a:t>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CAB6ABC-E214-834E-AFD4-14A1F587BDA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85609" y="5752477"/>
            <a:ext cx="2286000" cy="494632"/>
          </a:xfrm>
          <a:prstGeom prst="rect">
            <a:avLst/>
          </a:prstGeom>
        </p:spPr>
      </p:pic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65E4971A-DF44-C746-82A3-DE7DADC36C4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702791" y="853876"/>
            <a:ext cx="4368818" cy="4589462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01C99F6-04E8-0A4A-88AD-E459524FFC95}"/>
              </a:ext>
            </a:extLst>
          </p:cNvPr>
          <p:cNvSpPr/>
          <p:nvPr userDrawn="1"/>
        </p:nvSpPr>
        <p:spPr>
          <a:xfrm>
            <a:off x="0" y="6556248"/>
            <a:ext cx="12192000" cy="30175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8D5DED8-38CF-5543-8AF0-9877B6288C79}"/>
              </a:ext>
            </a:extLst>
          </p:cNvPr>
          <p:cNvSpPr/>
          <p:nvPr userDrawn="1"/>
        </p:nvSpPr>
        <p:spPr>
          <a:xfrm>
            <a:off x="876691" y="6027007"/>
            <a:ext cx="19319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400" dirty="0" err="1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HelpMeGrowAK.org</a:t>
            </a:r>
            <a:endParaRPr lang="en-US" sz="1400" dirty="0">
              <a:solidFill>
                <a:schemeClr val="tx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00340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76691" y="830993"/>
            <a:ext cx="3562787" cy="1635344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Headline Placement Example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CAB6ABC-E214-834E-AFD4-14A1F587BDA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85609" y="5752477"/>
            <a:ext cx="2286000" cy="49463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501C99F6-04E8-0A4A-88AD-E459524FFC95}"/>
              </a:ext>
            </a:extLst>
          </p:cNvPr>
          <p:cNvSpPr/>
          <p:nvPr userDrawn="1"/>
        </p:nvSpPr>
        <p:spPr>
          <a:xfrm>
            <a:off x="0" y="6556248"/>
            <a:ext cx="12192000" cy="30175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8F4DE7-6A4C-4742-B8E4-DC8F4046E4D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35826" y="830263"/>
            <a:ext cx="6035400" cy="4537075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2400"/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conset</a:t>
            </a:r>
            <a:r>
              <a:rPr lang="en-US" dirty="0"/>
              <a:t> </a:t>
            </a:r>
          </a:p>
          <a:p>
            <a:pPr lvl="0"/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sed diam </a:t>
            </a:r>
            <a:r>
              <a:rPr lang="en-US" dirty="0" err="1"/>
              <a:t>nonummy</a:t>
            </a:r>
            <a:endParaRPr lang="en-US" dirty="0"/>
          </a:p>
          <a:p>
            <a:pPr lvl="0"/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</a:t>
            </a:r>
          </a:p>
          <a:p>
            <a:pPr lvl="0"/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</a:t>
            </a:r>
          </a:p>
          <a:p>
            <a:pPr lvl="0"/>
            <a:r>
              <a:rPr lang="en-US" dirty="0"/>
              <a:t>Minim </a:t>
            </a:r>
            <a:r>
              <a:rPr lang="en-US" dirty="0" err="1"/>
              <a:t>veniam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C5F0567-2150-4E4F-BD7E-68FE04E446BC}"/>
              </a:ext>
            </a:extLst>
          </p:cNvPr>
          <p:cNvSpPr/>
          <p:nvPr userDrawn="1"/>
        </p:nvSpPr>
        <p:spPr>
          <a:xfrm>
            <a:off x="876691" y="6027007"/>
            <a:ext cx="19319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400" dirty="0" err="1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HelpMeGrowAK.org</a:t>
            </a:r>
            <a:endParaRPr lang="en-US" sz="1400" dirty="0">
              <a:solidFill>
                <a:schemeClr val="tx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732553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8814820-8F1D-2D49-BFAF-6868B1D26CF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76691" y="830993"/>
            <a:ext cx="3562787" cy="1635344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Headline Placement Example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8F4DE7-6A4C-4742-B8E4-DC8F4046E4D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35826" y="830263"/>
            <a:ext cx="6035400" cy="4537075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conset</a:t>
            </a:r>
            <a:r>
              <a:rPr lang="en-US" dirty="0"/>
              <a:t> </a:t>
            </a:r>
          </a:p>
          <a:p>
            <a:pPr lvl="0"/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sed diam </a:t>
            </a:r>
            <a:r>
              <a:rPr lang="en-US" dirty="0" err="1"/>
              <a:t>nonummy</a:t>
            </a:r>
            <a:endParaRPr lang="en-US" dirty="0"/>
          </a:p>
          <a:p>
            <a:pPr lvl="0"/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</a:t>
            </a:r>
          </a:p>
          <a:p>
            <a:pPr lvl="0"/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</a:t>
            </a:r>
          </a:p>
          <a:p>
            <a:pPr lvl="0"/>
            <a:r>
              <a:rPr lang="en-US" dirty="0"/>
              <a:t>Minim </a:t>
            </a:r>
            <a:r>
              <a:rPr lang="en-US" dirty="0" err="1"/>
              <a:t>veniam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66C3456-B72B-A944-B821-75D4A8EB5E6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85226" y="5754426"/>
            <a:ext cx="2286000" cy="49463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C16874C-ABFC-154A-9C9E-3409E634DA74}"/>
              </a:ext>
            </a:extLst>
          </p:cNvPr>
          <p:cNvSpPr/>
          <p:nvPr userDrawn="1"/>
        </p:nvSpPr>
        <p:spPr>
          <a:xfrm>
            <a:off x="876691" y="6027007"/>
            <a:ext cx="19319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4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HelpMeGrowAK.org</a:t>
            </a:r>
            <a:endParaRPr lang="en-US" sz="14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76472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8814820-8F1D-2D49-BFAF-6868B1D26CF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76691" y="830993"/>
            <a:ext cx="3562787" cy="1635344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Headline Placement Example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8F4DE7-6A4C-4742-B8E4-DC8F4046E4D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35826" y="830263"/>
            <a:ext cx="6035400" cy="4537075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conset</a:t>
            </a:r>
            <a:r>
              <a:rPr lang="en-US" dirty="0"/>
              <a:t> </a:t>
            </a:r>
          </a:p>
          <a:p>
            <a:pPr lvl="0"/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sed diam </a:t>
            </a:r>
            <a:r>
              <a:rPr lang="en-US" dirty="0" err="1"/>
              <a:t>nonummy</a:t>
            </a:r>
            <a:endParaRPr lang="en-US" dirty="0"/>
          </a:p>
          <a:p>
            <a:pPr lvl="0"/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</a:t>
            </a:r>
          </a:p>
          <a:p>
            <a:pPr lvl="0"/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</a:t>
            </a:r>
          </a:p>
          <a:p>
            <a:pPr lvl="0"/>
            <a:r>
              <a:rPr lang="en-US" dirty="0"/>
              <a:t>Minim </a:t>
            </a:r>
            <a:r>
              <a:rPr lang="en-US" dirty="0" err="1"/>
              <a:t>veniam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66C3456-B72B-A944-B821-75D4A8EB5E6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85226" y="5754426"/>
            <a:ext cx="2286000" cy="49463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DAEE7B6-216D-DE4A-8645-DB45D0DE89A6}"/>
              </a:ext>
            </a:extLst>
          </p:cNvPr>
          <p:cNvSpPr/>
          <p:nvPr userDrawn="1"/>
        </p:nvSpPr>
        <p:spPr>
          <a:xfrm>
            <a:off x="876691" y="6027007"/>
            <a:ext cx="19319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4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HelpMeGrowAK.org</a:t>
            </a:r>
            <a:endParaRPr lang="en-US" sz="14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273161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76691" y="830993"/>
            <a:ext cx="3562787" cy="1635344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Headline Placement Example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8F4DE7-6A4C-4742-B8E4-DC8F4046E4D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35826" y="830263"/>
            <a:ext cx="6035400" cy="4537075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conset</a:t>
            </a:r>
            <a:r>
              <a:rPr lang="en-US" dirty="0"/>
              <a:t> </a:t>
            </a:r>
          </a:p>
          <a:p>
            <a:pPr lvl="0"/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sed diam </a:t>
            </a:r>
            <a:r>
              <a:rPr lang="en-US" dirty="0" err="1"/>
              <a:t>nonummy</a:t>
            </a:r>
            <a:endParaRPr lang="en-US" dirty="0"/>
          </a:p>
          <a:p>
            <a:pPr lvl="0"/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</a:t>
            </a:r>
          </a:p>
          <a:p>
            <a:pPr lvl="0"/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</a:t>
            </a:r>
          </a:p>
          <a:p>
            <a:pPr lvl="0"/>
            <a:r>
              <a:rPr lang="en-US" dirty="0"/>
              <a:t>Minim </a:t>
            </a:r>
            <a:r>
              <a:rPr lang="en-US" dirty="0" err="1"/>
              <a:t>veniam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</a:p>
        </p:txBody>
      </p:sp>
    </p:spTree>
    <p:extLst>
      <p:ext uri="{BB962C8B-B14F-4D97-AF65-F5344CB8AC3E}">
        <p14:creationId xmlns:p14="http://schemas.microsoft.com/office/powerpoint/2010/main" val="6381634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A2697F0-42D5-D74B-A987-BB54B547784D}"/>
              </a:ext>
            </a:extLst>
          </p:cNvPr>
          <p:cNvSpPr/>
          <p:nvPr userDrawn="1"/>
        </p:nvSpPr>
        <p:spPr>
          <a:xfrm>
            <a:off x="0" y="436"/>
            <a:ext cx="49911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76692" y="830993"/>
            <a:ext cx="3449982" cy="1635344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Divider Slide Headline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CAB6ABC-E214-834E-AFD4-14A1F587BDA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85609" y="5752477"/>
            <a:ext cx="2286000" cy="494632"/>
          </a:xfrm>
          <a:prstGeom prst="rect">
            <a:avLst/>
          </a:prstGeom>
        </p:spPr>
      </p:pic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86D1DFA1-4D02-8248-95D8-B3D8A41F96E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2730936"/>
            <a:ext cx="4991100" cy="4127500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7F7272F-E5CD-594B-BF19-D7B5D70E454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84430" y="830263"/>
            <a:ext cx="5286796" cy="4381500"/>
          </a:xfrm>
        </p:spPr>
        <p:txBody>
          <a:bodyPr/>
          <a:lstStyle>
            <a:lvl1pPr marL="0" indent="0" algn="l">
              <a:lnSpc>
                <a:spcPct val="112000"/>
              </a:lnSpc>
              <a:buNone/>
              <a:defRPr sz="3400" b="1" i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algn="l"/>
            <a:r>
              <a:rPr lang="en-US" dirty="0">
                <a:solidFill>
                  <a:schemeClr val="tx2"/>
                </a:solidFill>
              </a:rPr>
              <a:t>Block quote example for quotes or a single statement/ sentence of greater importance.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C63A476-64ED-8E46-901C-E7B4561ED452}"/>
              </a:ext>
            </a:extLst>
          </p:cNvPr>
          <p:cNvSpPr/>
          <p:nvPr userDrawn="1"/>
        </p:nvSpPr>
        <p:spPr>
          <a:xfrm>
            <a:off x="5784430" y="6027007"/>
            <a:ext cx="20889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400" dirty="0" err="1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HelpMeGrowAK.org</a:t>
            </a:r>
            <a:endParaRPr lang="en-US" sz="1400" dirty="0">
              <a:solidFill>
                <a:schemeClr val="tx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279626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1CAB6ABC-E214-834E-AFD4-14A1F587BDA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85609" y="5752477"/>
            <a:ext cx="2286000" cy="49463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501C99F6-04E8-0A4A-88AD-E459524FFC95}"/>
              </a:ext>
            </a:extLst>
          </p:cNvPr>
          <p:cNvSpPr/>
          <p:nvPr userDrawn="1"/>
        </p:nvSpPr>
        <p:spPr>
          <a:xfrm>
            <a:off x="0" y="6556248"/>
            <a:ext cx="12192000" cy="30175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hart Placeholder 4">
            <a:extLst>
              <a:ext uri="{FF2B5EF4-FFF2-40B4-BE49-F238E27FC236}">
                <a16:creationId xmlns:a16="http://schemas.microsoft.com/office/drawing/2014/main" id="{669F800F-A020-474D-B802-E643C737D87C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6252882" y="830263"/>
            <a:ext cx="4818343" cy="4613075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30E8258F-912E-BB42-B4B3-6DCDFE9029F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76691" y="857477"/>
            <a:ext cx="4928209" cy="4613075"/>
          </a:xfrm>
        </p:spPr>
        <p:txBody>
          <a:bodyPr anchor="ctr" anchorCtr="0"/>
          <a:lstStyle>
            <a:lvl1pPr marL="0" indent="0" algn="l">
              <a:lnSpc>
                <a:spcPct val="112000"/>
              </a:lnSpc>
              <a:buNone/>
              <a:defRPr sz="3400" b="1" i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algn="l"/>
            <a:r>
              <a:rPr lang="en-US" dirty="0">
                <a:solidFill>
                  <a:schemeClr val="tx2"/>
                </a:solidFill>
              </a:rPr>
              <a:t>Large single statement or title placement example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518C3B7-531A-E048-A328-F1B725331254}"/>
              </a:ext>
            </a:extLst>
          </p:cNvPr>
          <p:cNvSpPr/>
          <p:nvPr userDrawn="1"/>
        </p:nvSpPr>
        <p:spPr>
          <a:xfrm>
            <a:off x="876691" y="6027007"/>
            <a:ext cx="20889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400" dirty="0" err="1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HelpMeGrowAK.org</a:t>
            </a:r>
            <a:endParaRPr lang="en-US" sz="1400" dirty="0">
              <a:solidFill>
                <a:schemeClr val="tx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4459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E2747AA-F7DF-D145-B33E-4937F7627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BCE3E5-9CA3-16CF-8162-42AD540632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0D8030-67B8-FA5D-23B5-479DF969AE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964B8E-643E-9349-82C3-AC5CE695AB7D}" type="datetimeFigureOut">
              <a:rPr lang="en-US" smtClean="0"/>
              <a:t>6/29/2023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B377FE-6FC5-9A3A-A978-5849102E68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057821-8B99-5795-2F31-C78FD32520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65281D-B9FA-004B-ADF1-5C948D6EE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080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2746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6218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678" r:id="rId16"/>
    <p:sldLayoutId id="2147483679" r:id="rId17"/>
    <p:sldLayoutId id="2147483680" r:id="rId18"/>
    <p:sldLayoutId id="2147483681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589402842" TargetMode="External"/><Relationship Id="rId2" Type="http://schemas.openxmlformats.org/officeDocument/2006/relationships/hyperlink" Target="http://www.seattlechildrens.org/PALPAK" TargetMode="Externa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7A3D3-9CCC-1546-9CBA-EC0AFA87C0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0041" y="1199356"/>
            <a:ext cx="8066314" cy="1749426"/>
          </a:xfrm>
        </p:spPr>
        <p:txBody>
          <a:bodyPr>
            <a:normAutofit fontScale="90000"/>
          </a:bodyPr>
          <a:lstStyle/>
          <a:p>
            <a:r>
              <a:rPr lang="en-US" dirty="0"/>
              <a:t>Help Me Grow Alaska</a:t>
            </a:r>
            <a:br>
              <a:rPr lang="en-US" dirty="0"/>
            </a:br>
            <a:r>
              <a:rPr lang="en-US" sz="3600" dirty="0"/>
              <a:t>Connecting Alaskan Children and Families </a:t>
            </a:r>
            <a:br>
              <a:rPr lang="en-US" sz="3600" dirty="0"/>
            </a:br>
            <a:r>
              <a:rPr lang="en-US" sz="3600" dirty="0"/>
              <a:t>to Resources and Support</a:t>
            </a:r>
            <a:br>
              <a:rPr lang="en-US" sz="3600" dirty="0"/>
            </a:br>
            <a:br>
              <a:rPr lang="en-US" sz="3600" dirty="0"/>
            </a:br>
            <a:br>
              <a:rPr lang="en-US" sz="3600" dirty="0"/>
            </a:br>
            <a:br>
              <a:rPr lang="en-US" sz="3600" dirty="0"/>
            </a:br>
            <a:endParaRPr lang="en-US" sz="36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96353A-2646-6441-AEE8-1C936DEB31D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20041" y="2948782"/>
            <a:ext cx="5775959" cy="1318418"/>
          </a:xfrm>
        </p:spPr>
        <p:txBody>
          <a:bodyPr>
            <a:noAutofit/>
          </a:bodyPr>
          <a:lstStyle/>
          <a:p>
            <a:r>
              <a:rPr lang="en-US" sz="2400" dirty="0">
                <a:latin typeface="+mj-lt"/>
              </a:rPr>
              <a:t>Elizabeth Schultz</a:t>
            </a:r>
          </a:p>
          <a:p>
            <a:r>
              <a:rPr lang="en-US" sz="2400" dirty="0">
                <a:latin typeface="+mj-lt"/>
              </a:rPr>
              <a:t>Community Relations Manager</a:t>
            </a:r>
          </a:p>
          <a:p>
            <a:r>
              <a:rPr lang="en-US" sz="2400" dirty="0">
                <a:latin typeface="+mj-lt"/>
              </a:rPr>
              <a:t>All Alaska Pediatric Partnership, A2P2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8123C59-5790-844B-A016-E8DB5749F18C}"/>
              </a:ext>
            </a:extLst>
          </p:cNvPr>
          <p:cNvGrpSpPr/>
          <p:nvPr/>
        </p:nvGrpSpPr>
        <p:grpSpPr>
          <a:xfrm>
            <a:off x="2689862" y="5381645"/>
            <a:ext cx="1919946" cy="984280"/>
            <a:chOff x="2827648" y="5381645"/>
            <a:chExt cx="1919946" cy="98428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BF0EC21-64AC-3648-AD73-DE68D7107F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27648" y="5658644"/>
              <a:ext cx="1919946" cy="707281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32373B6-7FAD-0F44-A2ED-855041480045}"/>
                </a:ext>
              </a:extLst>
            </p:cNvPr>
            <p:cNvSpPr txBox="1"/>
            <p:nvPr/>
          </p:nvSpPr>
          <p:spPr>
            <a:xfrm>
              <a:off x="3163507" y="5381645"/>
              <a:ext cx="12482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 program of the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323876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24351-4515-F84C-9B38-39B867E70E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6783" y="541337"/>
            <a:ext cx="10444166" cy="1749426"/>
          </a:xfrm>
        </p:spPr>
        <p:txBody>
          <a:bodyPr>
            <a:normAutofit/>
          </a:bodyPr>
          <a:lstStyle/>
          <a:p>
            <a:pPr algn="ctr"/>
            <a:r>
              <a:rPr lang="en-US" sz="5400" dirty="0">
                <a:solidFill>
                  <a:schemeClr val="tx1"/>
                </a:solidFill>
              </a:rPr>
              <a:t>All Alaska Pediatric Partnership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A83FFE-4691-5647-B361-E7B556A00C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48201" y="1531888"/>
            <a:ext cx="6695596" cy="1613929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accent4">
                    <a:lumMod val="75000"/>
                  </a:schemeClr>
                </a:solidFill>
              </a:rPr>
              <a:t>Core Purpose:</a:t>
            </a:r>
          </a:p>
          <a:p>
            <a:pPr algn="ctr"/>
            <a:r>
              <a:rPr lang="en-US" sz="2000" b="1" i="1" dirty="0">
                <a:solidFill>
                  <a:schemeClr val="tx1"/>
                </a:solidFill>
              </a:rPr>
              <a:t>Excellent health for all of Alaska’s children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C89251-227A-4545-9D43-889A069334B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208020" y="2947986"/>
            <a:ext cx="5775959" cy="2846949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4">
                    <a:lumMod val="75000"/>
                  </a:schemeClr>
                </a:solidFill>
              </a:rPr>
              <a:t>Core Values:</a:t>
            </a:r>
          </a:p>
          <a:p>
            <a:r>
              <a:rPr lang="en-US" dirty="0">
                <a:solidFill>
                  <a:schemeClr val="tx1"/>
                </a:solidFill>
              </a:rPr>
              <a:t>Driving Excellence</a:t>
            </a:r>
          </a:p>
          <a:p>
            <a:r>
              <a:rPr lang="en-US" dirty="0">
                <a:solidFill>
                  <a:schemeClr val="tx1"/>
                </a:solidFill>
              </a:rPr>
              <a:t>Innovation</a:t>
            </a:r>
          </a:p>
          <a:p>
            <a:r>
              <a:rPr lang="en-US" dirty="0">
                <a:solidFill>
                  <a:schemeClr val="tx1"/>
                </a:solidFill>
              </a:rPr>
              <a:t>Partnerships</a:t>
            </a:r>
          </a:p>
          <a:p>
            <a:r>
              <a:rPr lang="en-US" dirty="0">
                <a:solidFill>
                  <a:schemeClr val="tx1"/>
                </a:solidFill>
              </a:rPr>
              <a:t>Systems Approach</a:t>
            </a:r>
          </a:p>
          <a:p>
            <a:r>
              <a:rPr lang="en-US" dirty="0">
                <a:solidFill>
                  <a:schemeClr val="tx1"/>
                </a:solidFill>
              </a:rPr>
              <a:t>Close to Home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136B116A-EF96-804C-A3E4-9F7E7BC4D701}"/>
              </a:ext>
            </a:extLst>
          </p:cNvPr>
          <p:cNvSpPr txBox="1">
            <a:spLocks/>
          </p:cNvSpPr>
          <p:nvPr/>
        </p:nvSpPr>
        <p:spPr>
          <a:xfrm>
            <a:off x="6219608" y="2899896"/>
            <a:ext cx="5775959" cy="28469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36BAF0">
                    <a:lumMod val="75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Core Programs: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Quality Improvement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Convening &amp; Connecting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Avenue for Best Practices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Systems Change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Advocacy/Public Policy/Education</a:t>
            </a:r>
          </a:p>
        </p:txBody>
      </p:sp>
      <p:pic>
        <p:nvPicPr>
          <p:cNvPr id="7" name="Picture 6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66D6F2C5-2976-C841-91FA-E95FD89572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432" y="5414935"/>
            <a:ext cx="2502598" cy="919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5464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466E380-DAEC-2942-BB00-90D301C499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1506" y="524596"/>
            <a:ext cx="10177466" cy="1749426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rgbClr val="7030A0"/>
                </a:solidFill>
              </a:rPr>
              <a:t>PAL-PAK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849E38E-6CC4-8F47-9DB0-A90DC8C6A233}"/>
              </a:ext>
            </a:extLst>
          </p:cNvPr>
          <p:cNvSpPr txBox="1"/>
          <p:nvPr/>
        </p:nvSpPr>
        <p:spPr>
          <a:xfrm>
            <a:off x="316597" y="1905506"/>
            <a:ext cx="681849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+mj-lt"/>
              </a:rPr>
              <a:t>Partnership Access Line – Pediatric Alaska</a:t>
            </a:r>
          </a:p>
          <a:p>
            <a:pPr algn="ctr"/>
            <a:endParaRPr lang="en-US" sz="2400" dirty="0">
              <a:latin typeface="+mj-lt"/>
            </a:endParaRPr>
          </a:p>
          <a:p>
            <a:pPr algn="ctr"/>
            <a:r>
              <a:rPr lang="en-US" sz="2400" dirty="0">
                <a:latin typeface="+mj-lt"/>
              </a:rPr>
              <a:t>Seattle Children’s Hospital in Collaboration with Help Me Grow Alaska</a:t>
            </a:r>
          </a:p>
          <a:p>
            <a:pPr algn="ctr"/>
            <a:endParaRPr lang="en-US" sz="2400" dirty="0">
              <a:latin typeface="+mj-lt"/>
            </a:endParaRPr>
          </a:p>
          <a:p>
            <a:pPr algn="ctr"/>
            <a:r>
              <a:rPr lang="en-US" sz="2400" dirty="0">
                <a:latin typeface="+mj-lt"/>
              </a:rPr>
              <a:t>Monday – Friday 7am to 4pm AKST</a:t>
            </a:r>
          </a:p>
          <a:p>
            <a:pPr algn="ctr"/>
            <a:endParaRPr lang="en-US" sz="2400" dirty="0">
              <a:latin typeface="+mj-lt"/>
            </a:endParaRPr>
          </a:p>
          <a:p>
            <a:pPr algn="ctr"/>
            <a:r>
              <a:rPr lang="en-US" sz="2400" dirty="0" err="1">
                <a:latin typeface="+mj-lt"/>
              </a:rPr>
              <a:t>www.seattlechildrens.org</a:t>
            </a:r>
            <a:r>
              <a:rPr lang="en-US" sz="2400" dirty="0">
                <a:latin typeface="+mj-lt"/>
              </a:rPr>
              <a:t>/PALPAK</a:t>
            </a:r>
          </a:p>
        </p:txBody>
      </p:sp>
      <p:pic>
        <p:nvPicPr>
          <p:cNvPr id="5" name="Picture 4" descr="A picture containing LEGO, toy&#10;&#10;Description automatically generated">
            <a:extLst>
              <a:ext uri="{FF2B5EF4-FFF2-40B4-BE49-F238E27FC236}">
                <a16:creationId xmlns:a16="http://schemas.microsoft.com/office/drawing/2014/main" id="{8807BF46-BC33-5049-ACD9-0DBE8539D4D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5927" y="2742943"/>
            <a:ext cx="4759189" cy="3796404"/>
          </a:xfrm>
          <a:prstGeom prst="rect">
            <a:avLst/>
          </a:prstGeom>
        </p:spPr>
      </p:pic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67AD1009-2D96-EF49-A493-20E9DB5FD78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95916"/>
            <a:ext cx="1607439" cy="443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1755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B12F2-92E4-8643-86BC-D76290BE74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2046" y="212115"/>
            <a:ext cx="11295530" cy="1811572"/>
          </a:xfrm>
        </p:spPr>
        <p:txBody>
          <a:bodyPr/>
          <a:lstStyle/>
          <a:p>
            <a:r>
              <a:rPr lang="en-US" sz="4000" dirty="0">
                <a:latin typeface="+mj-lt"/>
              </a:rPr>
              <a:t>Partnership Access Line - Pediatric AK </a:t>
            </a:r>
            <a:br>
              <a:rPr lang="en-US" sz="4000" dirty="0">
                <a:latin typeface="+mj-lt"/>
              </a:rPr>
            </a:br>
            <a:r>
              <a:rPr lang="en-US" sz="4000" dirty="0">
                <a:latin typeface="+mj-lt"/>
              </a:rPr>
              <a:t>(PAL-PAK)</a:t>
            </a:r>
            <a:br>
              <a:rPr lang="en-US" dirty="0"/>
            </a:br>
            <a:endParaRPr lang="en-US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B2ECB14-B89A-7741-A12E-6C7683228E63}"/>
              </a:ext>
            </a:extLst>
          </p:cNvPr>
          <p:cNvSpPr txBox="1"/>
          <p:nvPr/>
        </p:nvSpPr>
        <p:spPr>
          <a:xfrm>
            <a:off x="296670" y="1791214"/>
            <a:ext cx="11598659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>
                <a:solidFill>
                  <a:srgbClr val="002060"/>
                </a:solidFill>
                <a:latin typeface="+mj-lt"/>
              </a:rPr>
              <a:t>Who:</a:t>
            </a:r>
            <a:r>
              <a:rPr lang="en-US" sz="2000" dirty="0">
                <a:solidFill>
                  <a:srgbClr val="002060"/>
                </a:solidFill>
                <a:latin typeface="+mj-lt"/>
              </a:rPr>
              <a:t> The PAL team consists of child and adolescent psychiatrists affiliated with the University of Washington School of Medicine and Seattle Children’s Hospital. Seattle Children’s has five full-time staff, ten total, on this dedicated team. </a:t>
            </a:r>
          </a:p>
          <a:p>
            <a:r>
              <a:rPr lang="en-US" sz="2000" dirty="0">
                <a:solidFill>
                  <a:srgbClr val="002060"/>
                </a:solidFill>
                <a:latin typeface="+mj-lt"/>
              </a:rPr>
              <a:t> </a:t>
            </a:r>
          </a:p>
          <a:p>
            <a:r>
              <a:rPr lang="en-US" sz="2000" b="1" i="1" dirty="0">
                <a:solidFill>
                  <a:srgbClr val="002060"/>
                </a:solidFill>
                <a:latin typeface="+mj-lt"/>
              </a:rPr>
              <a:t>What:</a:t>
            </a:r>
            <a:r>
              <a:rPr lang="en-US" sz="2000" dirty="0">
                <a:solidFill>
                  <a:srgbClr val="002060"/>
                </a:solidFill>
                <a:latin typeface="+mj-lt"/>
              </a:rPr>
              <a:t> PAL-PAK psychiatrists are available to any medication-prescriber in Alaska with questions about mental health care (for example: medication adjustment, treatment planning or diagnostic clarification). The phone consultation is covered by HIPPA, section 45 CFR 164.506, no additional release of information is required to consult about a patient.</a:t>
            </a:r>
          </a:p>
          <a:p>
            <a:r>
              <a:rPr lang="en-US" sz="2000" dirty="0">
                <a:solidFill>
                  <a:srgbClr val="002060"/>
                </a:solidFill>
                <a:latin typeface="+mj-lt"/>
              </a:rPr>
              <a:t> </a:t>
            </a:r>
          </a:p>
          <a:p>
            <a:r>
              <a:rPr lang="en-US" sz="2000" b="1" i="1" dirty="0">
                <a:solidFill>
                  <a:srgbClr val="002060"/>
                </a:solidFill>
                <a:latin typeface="+mj-lt"/>
              </a:rPr>
              <a:t>How</a:t>
            </a:r>
            <a:r>
              <a:rPr lang="en-US" sz="2000" dirty="0">
                <a:solidFill>
                  <a:srgbClr val="002060"/>
                </a:solidFill>
                <a:latin typeface="+mj-lt"/>
              </a:rPr>
              <a:t>: PAL-PAK psychiatrists are available via telephone M-F from 7 a.m. to 4 p.m. AKST. There is an 85% live answer rate of talking to a Psychiatrist on first call. If a psychiatrist is not available, another PAL team member will schedule a time to talk.</a:t>
            </a:r>
          </a:p>
          <a:p>
            <a:r>
              <a:rPr lang="en-US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788085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4958D30-15CD-B444-8B1F-98E1B1EB691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15276" y="211873"/>
            <a:ext cx="7561447" cy="5174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7433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1F6AD-CACF-C044-9A65-EE75FBD92E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4293" y="1844560"/>
            <a:ext cx="11189777" cy="1811572"/>
          </a:xfrm>
        </p:spPr>
        <p:txBody>
          <a:bodyPr/>
          <a:lstStyle/>
          <a:p>
            <a:r>
              <a:rPr lang="en-US" sz="2800" dirty="0">
                <a:latin typeface="+mj-lt"/>
              </a:rPr>
              <a:t>To talk with a PAL-PAK Psychiatrist, call (855) 599-7257.</a:t>
            </a:r>
            <a:br>
              <a:rPr lang="en-US" sz="2800" dirty="0">
                <a:latin typeface="+mj-lt"/>
              </a:rPr>
            </a:br>
            <a:r>
              <a:rPr lang="en-US" sz="2800" dirty="0">
                <a:latin typeface="+mj-lt"/>
              </a:rPr>
              <a:t> </a:t>
            </a:r>
            <a:br>
              <a:rPr lang="en-US" sz="2800" dirty="0">
                <a:latin typeface="+mj-lt"/>
              </a:rPr>
            </a:br>
            <a:r>
              <a:rPr lang="en-US" sz="2800" dirty="0">
                <a:latin typeface="+mj-lt"/>
              </a:rPr>
              <a:t>More information can be found on the </a:t>
            </a:r>
            <a:r>
              <a:rPr lang="en-US" sz="2800" u="sng" dirty="0">
                <a:latin typeface="+mj-lt"/>
                <a:hlinkClick r:id="rId2"/>
              </a:rPr>
              <a:t>PAL-PAK website</a:t>
            </a:r>
            <a:r>
              <a:rPr lang="en-US" sz="2800" dirty="0">
                <a:latin typeface="+mj-lt"/>
              </a:rPr>
              <a:t> at </a:t>
            </a:r>
            <a:r>
              <a:rPr lang="en-US" sz="2800" dirty="0" err="1">
                <a:latin typeface="+mj-lt"/>
              </a:rPr>
              <a:t>www.seattlechildrens.org</a:t>
            </a:r>
            <a:r>
              <a:rPr lang="en-US" sz="2800" dirty="0">
                <a:latin typeface="+mj-lt"/>
              </a:rPr>
              <a:t>/PALPAK</a:t>
            </a:r>
            <a:br>
              <a:rPr lang="en-US" sz="2000" dirty="0"/>
            </a:br>
            <a:r>
              <a:rPr lang="en-US" sz="2000" dirty="0"/>
              <a:t> </a:t>
            </a:r>
            <a:br>
              <a:rPr lang="en-US" sz="2000" dirty="0"/>
            </a:br>
            <a:endParaRPr lang="en-US" sz="24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839A131-54D6-1640-B7AC-8F83E68F01ED}"/>
              </a:ext>
            </a:extLst>
          </p:cNvPr>
          <p:cNvSpPr/>
          <p:nvPr/>
        </p:nvSpPr>
        <p:spPr>
          <a:xfrm>
            <a:off x="1967529" y="4107654"/>
            <a:ext cx="739269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</a:rPr>
              <a:t>Link to 5-minute PAL-PAK promotional video here:</a:t>
            </a:r>
            <a:r>
              <a:rPr lang="en-US" sz="2800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u="sng" dirty="0">
                <a:solidFill>
                  <a:srgbClr val="1155CC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  <a:hlinkClick r:id="rId3"/>
              </a:rPr>
              <a:t>https://vimeo.com/589402842</a:t>
            </a:r>
            <a:endParaRPr lang="en-US" sz="2800" dirty="0">
              <a:latin typeface="+mj-lt"/>
              <a:ea typeface="Times New Roman" panose="02020603050405020304" pitchFamily="18" charset="0"/>
            </a:endParaRPr>
          </a:p>
        </p:txBody>
      </p:sp>
      <p:pic>
        <p:nvPicPr>
          <p:cNvPr id="1025" name="Picture 1" descr="page1image47388560">
            <a:extLst>
              <a:ext uri="{FF2B5EF4-FFF2-40B4-BE49-F238E27FC236}">
                <a16:creationId xmlns:a16="http://schemas.microsoft.com/office/drawing/2014/main" id="{7C4C8255-90B9-6C46-9EF8-1E207360C3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13852" y="4584708"/>
            <a:ext cx="2631614" cy="1823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age1image47542880">
            <a:extLst>
              <a:ext uri="{FF2B5EF4-FFF2-40B4-BE49-F238E27FC236}">
                <a16:creationId xmlns:a16="http://schemas.microsoft.com/office/drawing/2014/main" id="{83994A0D-5638-3B40-AEAB-4CE15AD626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31035" y="162395"/>
            <a:ext cx="3672988" cy="1386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01181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Help Me Grow Alaska">
      <a:dk1>
        <a:srgbClr val="000000"/>
      </a:dk1>
      <a:lt1>
        <a:srgbClr val="FFFFFF"/>
      </a:lt1>
      <a:dk2>
        <a:srgbClr val="264079"/>
      </a:dk2>
      <a:lt2>
        <a:srgbClr val="FFF3CC"/>
      </a:lt2>
      <a:accent1>
        <a:srgbClr val="FFCE2E"/>
      </a:accent1>
      <a:accent2>
        <a:srgbClr val="FA6B34"/>
      </a:accent2>
      <a:accent3>
        <a:srgbClr val="915BAB"/>
      </a:accent3>
      <a:accent4>
        <a:srgbClr val="36BAF0"/>
      </a:accent4>
      <a:accent5>
        <a:srgbClr val="27A56F"/>
      </a:accent5>
      <a:accent6>
        <a:srgbClr val="8BC53E"/>
      </a:accent6>
      <a:hlink>
        <a:srgbClr val="36BAF0"/>
      </a:hlink>
      <a:folHlink>
        <a:srgbClr val="915BAB"/>
      </a:folHlink>
    </a:clrScheme>
    <a:fontScheme name="Cambria-Calibri">
      <a:majorFont>
        <a:latin typeface="Cambria" panose="02040503050406030204"/>
        <a:ea typeface=""/>
        <a:cs typeface=""/>
        <a:font script="Jpan" typeface="ＭＳ Ｐゴシック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5B8D1D7B-078A-CE4C-93D0-CA85A203A616}" vid="{2695C2B7-83B1-3747-A14B-071A0A613921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399</Words>
  <Application>Microsoft Office PowerPoint</Application>
  <PresentationFormat>Widescreen</PresentationFormat>
  <Paragraphs>39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Calibri</vt:lpstr>
      <vt:lpstr>Calibri Light</vt:lpstr>
      <vt:lpstr>Cambria</vt:lpstr>
      <vt:lpstr>Verdana</vt:lpstr>
      <vt:lpstr>Office Theme</vt:lpstr>
      <vt:lpstr>1_Office Theme</vt:lpstr>
      <vt:lpstr>Help Me Grow Alaska Connecting Alaskan Children and Families  to Resources and Support    </vt:lpstr>
      <vt:lpstr>All Alaska Pediatric Partnership</vt:lpstr>
      <vt:lpstr>PAL-PAK</vt:lpstr>
      <vt:lpstr>Partnership Access Line - Pediatric AK  (PAL-PAK) </vt:lpstr>
      <vt:lpstr>PowerPoint Presentation</vt:lpstr>
      <vt:lpstr>To talk with a PAL-PAK Psychiatrist, call (855) 599-7257.   More information can be found on the PAL-PAK website at www.seattlechildrens.org/PALPAK  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PAL-PAK</dc:title>
  <dc:creator>Elizabeth Schultz</dc:creator>
  <cp:lastModifiedBy>Carletta Hauck</cp:lastModifiedBy>
  <cp:revision>4</cp:revision>
  <dcterms:created xsi:type="dcterms:W3CDTF">2022-05-17T00:51:17Z</dcterms:created>
  <dcterms:modified xsi:type="dcterms:W3CDTF">2023-06-29T17:48:24Z</dcterms:modified>
</cp:coreProperties>
</file>